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Canva Sans Bold" charset="1" panose="020B0803030501040103"/>
      <p:regular r:id="rId12"/>
    </p:embeddedFont>
    <p:embeddedFont>
      <p:font typeface="Anton" charset="1" panose="00000500000000000000"/>
      <p:regular r:id="rId13"/>
    </p:embeddedFont>
    <p:embeddedFont>
      <p:font typeface="Poppins Bold" charset="1" panose="000008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gif"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485812" y="5417287"/>
            <a:ext cx="9629812" cy="1818800"/>
            <a:chOff x="0" y="0"/>
            <a:chExt cx="2109677" cy="398458"/>
          </a:xfrm>
        </p:grpSpPr>
        <p:sp>
          <p:nvSpPr>
            <p:cNvPr name="Freeform 15" id="15"/>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5704" y="1189619"/>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693209" y="161272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2782027" y="1266228"/>
            <a:ext cx="6361973" cy="1380706"/>
          </a:xfrm>
          <a:prstGeom prst="rect">
            <a:avLst/>
          </a:prstGeom>
        </p:spPr>
        <p:txBody>
          <a:bodyPr anchor="t" rtlCol="false" tIns="0" lIns="0" bIns="0" rIns="0">
            <a:spAutoFit/>
          </a:bodyPr>
          <a:lstStyle/>
          <a:p>
            <a:pPr algn="l">
              <a:lnSpc>
                <a:spcPts val="3698"/>
              </a:lnSpc>
              <a:spcBef>
                <a:spcPct val="0"/>
              </a:spcBef>
            </a:pPr>
            <a:r>
              <a:rPr lang="en-US" b="true" sz="2641">
                <a:solidFill>
                  <a:srgbClr val="3428BA"/>
                </a:solidFill>
                <a:latin typeface="Canva Sans Bold"/>
                <a:ea typeface="Canva Sans Bold"/>
                <a:cs typeface="Canva Sans Bold"/>
                <a:sym typeface="Canva Sans Bold"/>
              </a:rPr>
              <a:t>MUCHAMMAD HAWWIN ROMADHON</a:t>
            </a:r>
          </a:p>
          <a:p>
            <a:pPr algn="l">
              <a:lnSpc>
                <a:spcPts val="3698"/>
              </a:lnSpc>
              <a:spcBef>
                <a:spcPct val="0"/>
              </a:spcBef>
            </a:pPr>
            <a:r>
              <a:rPr lang="en-US" b="true" sz="2641">
                <a:solidFill>
                  <a:srgbClr val="3428BA"/>
                </a:solidFill>
                <a:latin typeface="Canva Sans Bold"/>
                <a:ea typeface="Canva Sans Bold"/>
                <a:cs typeface="Canva Sans Bold"/>
                <a:sym typeface="Canva Sans Bold"/>
              </a:rPr>
              <a:t>KELAS : IT - A</a:t>
            </a:r>
          </a:p>
          <a:p>
            <a:pPr algn="l">
              <a:lnSpc>
                <a:spcPts val="3698"/>
              </a:lnSpc>
              <a:spcBef>
                <a:spcPct val="0"/>
              </a:spcBef>
            </a:pPr>
            <a:r>
              <a:rPr lang="en-US" b="true" sz="2641">
                <a:solidFill>
                  <a:srgbClr val="3428BA"/>
                </a:solidFill>
                <a:latin typeface="Canva Sans Bold"/>
                <a:ea typeface="Canva Sans Bold"/>
                <a:cs typeface="Canva Sans Bold"/>
                <a:sym typeface="Canva Sans Bold"/>
              </a:rPr>
              <a:t>NRP : 3124521003</a:t>
            </a:r>
          </a:p>
        </p:txBody>
      </p:sp>
      <p:sp>
        <p:nvSpPr>
          <p:cNvPr name="TextBox 22" id="22"/>
          <p:cNvSpPr txBox="true"/>
          <p:nvPr/>
        </p:nvSpPr>
        <p:spPr>
          <a:xfrm rot="0">
            <a:off x="1028700" y="3673346"/>
            <a:ext cx="9415022" cy="1658868"/>
          </a:xfrm>
          <a:prstGeom prst="rect">
            <a:avLst/>
          </a:prstGeom>
        </p:spPr>
        <p:txBody>
          <a:bodyPr anchor="t" rtlCol="false" tIns="0" lIns="0" bIns="0" rIns="0">
            <a:spAutoFit/>
          </a:bodyPr>
          <a:lstStyle/>
          <a:p>
            <a:pPr algn="l">
              <a:lnSpc>
                <a:spcPts val="13529"/>
              </a:lnSpc>
              <a:spcBef>
                <a:spcPct val="0"/>
              </a:spcBef>
            </a:pPr>
            <a:r>
              <a:rPr lang="en-US" sz="9664">
                <a:solidFill>
                  <a:srgbClr val="3428BA"/>
                </a:solidFill>
                <a:latin typeface="Anton"/>
                <a:ea typeface="Anton"/>
                <a:cs typeface="Anton"/>
                <a:sym typeface="Anton"/>
              </a:rPr>
              <a:t>EVOLUSI TEKNOLOGI</a:t>
            </a:r>
          </a:p>
        </p:txBody>
      </p:sp>
      <p:sp>
        <p:nvSpPr>
          <p:cNvPr name="TextBox 23" id="23"/>
          <p:cNvSpPr txBox="true"/>
          <p:nvPr/>
        </p:nvSpPr>
        <p:spPr>
          <a:xfrm rot="0">
            <a:off x="1028700" y="5402308"/>
            <a:ext cx="8912566" cy="1667784"/>
          </a:xfrm>
          <a:prstGeom prst="rect">
            <a:avLst/>
          </a:prstGeom>
        </p:spPr>
        <p:txBody>
          <a:bodyPr anchor="t" rtlCol="false" tIns="0" lIns="0" bIns="0" rIns="0">
            <a:spAutoFit/>
          </a:bodyPr>
          <a:lstStyle/>
          <a:p>
            <a:pPr algn="l">
              <a:lnSpc>
                <a:spcPts val="13699"/>
              </a:lnSpc>
              <a:spcBef>
                <a:spcPct val="0"/>
              </a:spcBef>
            </a:pPr>
            <a:r>
              <a:rPr lang="en-US" sz="9785">
                <a:solidFill>
                  <a:srgbClr val="FFFFFF"/>
                </a:solidFill>
                <a:latin typeface="Anton"/>
                <a:ea typeface="Anton"/>
                <a:cs typeface="Anton"/>
                <a:sym typeface="Anton"/>
              </a:rPr>
              <a:t>PROCESSOR INTEL</a:t>
            </a:r>
          </a:p>
        </p:txBody>
      </p:sp>
      <p:sp>
        <p:nvSpPr>
          <p:cNvPr name="Freeform 24" id="24"/>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355315" y="4303831"/>
            <a:ext cx="1098588" cy="1381871"/>
          </a:xfrm>
          <a:prstGeom prst="rect">
            <a:avLst/>
          </a:prstGeom>
        </p:spPr>
      </p:pic>
      <p:sp>
        <p:nvSpPr>
          <p:cNvPr name="AutoShape 5" id="5"/>
          <p:cNvSpPr/>
          <p:nvPr/>
        </p:nvSpPr>
        <p:spPr>
          <a:xfrm flipV="true">
            <a:off x="8076849" y="3310567"/>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TextBox 6" id="6"/>
          <p:cNvSpPr txBox="true"/>
          <p:nvPr/>
        </p:nvSpPr>
        <p:spPr>
          <a:xfrm rot="0">
            <a:off x="2763884" y="1117983"/>
            <a:ext cx="13069997" cy="1429127"/>
          </a:xfrm>
          <a:prstGeom prst="rect">
            <a:avLst/>
          </a:prstGeom>
        </p:spPr>
        <p:txBody>
          <a:bodyPr anchor="t" rtlCol="false" tIns="0" lIns="0" bIns="0" rIns="0">
            <a:spAutoFit/>
          </a:bodyPr>
          <a:lstStyle/>
          <a:p>
            <a:pPr algn="ctr">
              <a:lnSpc>
                <a:spcPts val="11675"/>
              </a:lnSpc>
              <a:spcBef>
                <a:spcPct val="0"/>
              </a:spcBef>
            </a:pPr>
            <a:r>
              <a:rPr lang="en-US" sz="8339">
                <a:solidFill>
                  <a:srgbClr val="3428BA"/>
                </a:solidFill>
                <a:latin typeface="Anton"/>
                <a:ea typeface="Anton"/>
                <a:cs typeface="Anton"/>
                <a:sym typeface="Anton"/>
              </a:rPr>
              <a:t>DEFINISI PROCESSOR</a:t>
            </a:r>
          </a:p>
        </p:txBody>
      </p:sp>
      <p:sp>
        <p:nvSpPr>
          <p:cNvPr name="TextBox 7" id="7"/>
          <p:cNvSpPr txBox="true"/>
          <p:nvPr/>
        </p:nvSpPr>
        <p:spPr>
          <a:xfrm rot="0">
            <a:off x="4912867" y="3738512"/>
            <a:ext cx="8977217" cy="3939424"/>
          </a:xfrm>
          <a:prstGeom prst="rect">
            <a:avLst/>
          </a:prstGeom>
        </p:spPr>
        <p:txBody>
          <a:bodyPr anchor="t" rtlCol="false" tIns="0" lIns="0" bIns="0" rIns="0">
            <a:spAutoFit/>
          </a:bodyPr>
          <a:lstStyle/>
          <a:p>
            <a:pPr algn="l">
              <a:lnSpc>
                <a:spcPts val="2828"/>
              </a:lnSpc>
            </a:pPr>
            <a:r>
              <a:rPr lang="en-US" b="true" sz="2020">
                <a:solidFill>
                  <a:srgbClr val="000000"/>
                </a:solidFill>
                <a:latin typeface="Poppins Bold"/>
                <a:ea typeface="Poppins Bold"/>
                <a:cs typeface="Poppins Bold"/>
                <a:sym typeface="Poppins Bold"/>
              </a:rPr>
              <a:t>Prosesor (CPU) adalah otak komputer yang menjalankan instruksi program dengan melakukan operasi aritmetika, logika, dan kendali</a:t>
            </a:r>
          </a:p>
          <a:p>
            <a:pPr algn="l">
              <a:lnSpc>
                <a:spcPts val="2828"/>
              </a:lnSpc>
            </a:pPr>
          </a:p>
          <a:p>
            <a:pPr algn="l">
              <a:lnSpc>
                <a:spcPts val="2828"/>
              </a:lnSpc>
            </a:pPr>
            <a:r>
              <a:rPr lang="en-US" b="true" sz="2020">
                <a:solidFill>
                  <a:srgbClr val="000000"/>
                </a:solidFill>
                <a:latin typeface="Poppins Bold"/>
                <a:ea typeface="Poppins Bold"/>
                <a:cs typeface="Poppins Bold"/>
                <a:sym typeface="Poppins Bold"/>
              </a:rPr>
              <a:t>Komponen Utama:</a:t>
            </a:r>
          </a:p>
          <a:p>
            <a:pPr algn="l">
              <a:lnSpc>
                <a:spcPts val="2828"/>
              </a:lnSpc>
            </a:pPr>
          </a:p>
          <a:p>
            <a:pPr algn="l" marL="436139" indent="-218070" lvl="1">
              <a:lnSpc>
                <a:spcPts val="2828"/>
              </a:lnSpc>
              <a:buFont typeface="Arial"/>
              <a:buChar char="•"/>
            </a:pPr>
            <a:r>
              <a:rPr lang="en-US" b="true" sz="2020">
                <a:solidFill>
                  <a:srgbClr val="000000"/>
                </a:solidFill>
                <a:latin typeface="Poppins Bold"/>
                <a:ea typeface="Poppins Bold"/>
                <a:cs typeface="Poppins Bold"/>
                <a:sym typeface="Poppins Bold"/>
              </a:rPr>
              <a:t>ALU (Arithmetic Logic Unit): Menghitung operasi matematika.</a:t>
            </a:r>
          </a:p>
          <a:p>
            <a:pPr algn="l" marL="436139" indent="-218070" lvl="1">
              <a:lnSpc>
                <a:spcPts val="2828"/>
              </a:lnSpc>
              <a:buFont typeface="Arial"/>
              <a:buChar char="•"/>
            </a:pPr>
            <a:r>
              <a:rPr lang="en-US" b="true" sz="2020">
                <a:solidFill>
                  <a:srgbClr val="000000"/>
                </a:solidFill>
                <a:latin typeface="Poppins Bold"/>
                <a:ea typeface="Poppins Bold"/>
                <a:cs typeface="Poppins Bold"/>
                <a:sym typeface="Poppins Bold"/>
              </a:rPr>
              <a:t>Control Unit: Mengkoordinasi eksekusi instruksi.</a:t>
            </a:r>
          </a:p>
          <a:p>
            <a:pPr algn="l" marL="436139" indent="-218070" lvl="1">
              <a:lnSpc>
                <a:spcPts val="2828"/>
              </a:lnSpc>
              <a:buFont typeface="Arial"/>
              <a:buChar char="•"/>
            </a:pPr>
            <a:r>
              <a:rPr lang="en-US" b="true" sz="2020">
                <a:solidFill>
                  <a:srgbClr val="000000"/>
                </a:solidFill>
                <a:latin typeface="Poppins Bold"/>
                <a:ea typeface="Poppins Bold"/>
                <a:cs typeface="Poppins Bold"/>
                <a:sym typeface="Poppins Bold"/>
              </a:rPr>
              <a:t>Cache Memory: Penyimpanan sementara untuk akses cepat.</a:t>
            </a:r>
          </a:p>
          <a:p>
            <a:pPr algn="l" marL="436139" indent="-218070" lvl="1">
              <a:lnSpc>
                <a:spcPts val="2828"/>
              </a:lnSpc>
              <a:buFont typeface="Arial"/>
              <a:buChar char="•"/>
            </a:pPr>
            <a:r>
              <a:rPr lang="en-US" b="true" sz="2020">
                <a:solidFill>
                  <a:srgbClr val="000000"/>
                </a:solidFill>
                <a:latin typeface="Poppins Bold"/>
                <a:ea typeface="Poppins Bold"/>
                <a:cs typeface="Poppins Bold"/>
                <a:sym typeface="Poppins Bold"/>
              </a:rPr>
              <a:t>(Gambar diagram blok CPU sederhana)</a:t>
            </a:r>
          </a:p>
          <a:p>
            <a:pPr algn="l">
              <a:lnSpc>
                <a:spcPts val="2828"/>
              </a:lnSpc>
            </a:pPr>
          </a:p>
        </p:txBody>
      </p:sp>
      <p:sp>
        <p:nvSpPr>
          <p:cNvPr name="Freeform 8" id="8"/>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9" id="9"/>
          <p:cNvPicPr>
            <a:picLocks noChangeAspect="true"/>
          </p:cNvPicPr>
          <p:nvPr/>
        </p:nvPicPr>
        <p:blipFill>
          <a:blip r:embed="rId6"/>
          <a:srcRect l="0" t="0" r="0" b="0"/>
          <a:stretch>
            <a:fillRect/>
          </a:stretch>
        </p:blipFill>
        <p:spPr>
          <a:xfrm flipH="false" flipV="false" rot="0">
            <a:off x="15685338" y="5391660"/>
            <a:ext cx="1203221" cy="1513485"/>
          </a:xfrm>
          <a:prstGeom prst="rect">
            <a:avLst/>
          </a:prstGeom>
        </p:spPr>
      </p:pic>
      <p:sp>
        <p:nvSpPr>
          <p:cNvPr name="Freeform 10" id="1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12097" y="5076825"/>
            <a:ext cx="10281594" cy="1700164"/>
            <a:chOff x="0" y="0"/>
            <a:chExt cx="2450647" cy="405239"/>
          </a:xfrm>
        </p:grpSpPr>
        <p:sp>
          <p:nvSpPr>
            <p:cNvPr name="Freeform 4" id="4"/>
            <p:cNvSpPr/>
            <p:nvPr/>
          </p:nvSpPr>
          <p:spPr>
            <a:xfrm flipH="false" flipV="false" rot="0">
              <a:off x="0" y="0"/>
              <a:ext cx="2450647" cy="405239"/>
            </a:xfrm>
            <a:custGeom>
              <a:avLst/>
              <a:gdLst/>
              <a:ahLst/>
              <a:cxnLst/>
              <a:rect r="r" b="b" t="t" l="l"/>
              <a:pathLst>
                <a:path h="405239" w="2450647">
                  <a:moveTo>
                    <a:pt x="0" y="0"/>
                  </a:moveTo>
                  <a:lnTo>
                    <a:pt x="2450647" y="0"/>
                  </a:lnTo>
                  <a:lnTo>
                    <a:pt x="2450647" y="405239"/>
                  </a:lnTo>
                  <a:lnTo>
                    <a:pt x="0" y="405239"/>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450647" cy="44333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40989" y="3682226"/>
            <a:ext cx="6055215" cy="1394599"/>
          </a:xfrm>
          <a:prstGeom prst="rect">
            <a:avLst/>
          </a:prstGeom>
        </p:spPr>
        <p:txBody>
          <a:bodyPr anchor="t" rtlCol="false" tIns="0" lIns="0" bIns="0" rIns="0">
            <a:spAutoFit/>
          </a:bodyPr>
          <a:lstStyle/>
          <a:p>
            <a:pPr algn="l">
              <a:lnSpc>
                <a:spcPts val="10505"/>
              </a:lnSpc>
            </a:pPr>
            <a:r>
              <a:rPr lang="en-US" sz="10401">
                <a:solidFill>
                  <a:srgbClr val="3428BA"/>
                </a:solidFill>
                <a:latin typeface="Anton"/>
                <a:ea typeface="Anton"/>
                <a:cs typeface="Anton"/>
                <a:sym typeface="Anton"/>
              </a:rPr>
              <a:t>PENTINGNYA </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1329419" y="5276850"/>
            <a:ext cx="5707904" cy="1500139"/>
          </a:xfrm>
          <a:prstGeom prst="rect">
            <a:avLst/>
          </a:prstGeom>
        </p:spPr>
        <p:txBody>
          <a:bodyPr anchor="t" rtlCol="false" tIns="0" lIns="0" bIns="0" rIns="0">
            <a:spAutoFit/>
          </a:bodyPr>
          <a:lstStyle/>
          <a:p>
            <a:pPr algn="l">
              <a:lnSpc>
                <a:spcPts val="11267"/>
              </a:lnSpc>
            </a:pPr>
            <a:r>
              <a:rPr lang="en-US" sz="11156">
                <a:solidFill>
                  <a:srgbClr val="FFFFFF"/>
                </a:solidFill>
                <a:latin typeface="Anton"/>
                <a:ea typeface="Anton"/>
                <a:cs typeface="Anton"/>
                <a:sym typeface="Anton"/>
              </a:rPr>
              <a:t>EVOLUSI</a:t>
            </a:r>
          </a:p>
        </p:txBody>
      </p:sp>
      <p:grpSp>
        <p:nvGrpSpPr>
          <p:cNvPr name="Group 9" id="9"/>
          <p:cNvGrpSpPr/>
          <p:nvPr/>
        </p:nvGrpSpPr>
        <p:grpSpPr>
          <a:xfrm rot="0">
            <a:off x="15020109" y="2605709"/>
            <a:ext cx="5077990" cy="50779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6796204" y="442233"/>
            <a:ext cx="10215881" cy="9374323"/>
          </a:xfrm>
          <a:prstGeom prst="rect">
            <a:avLst/>
          </a:prstGeom>
        </p:spPr>
        <p:txBody>
          <a:bodyPr anchor="t" rtlCol="false" tIns="0" lIns="0" bIns="0" rIns="0">
            <a:spAutoFit/>
          </a:bodyPr>
          <a:lstStyle/>
          <a:p>
            <a:pPr algn="l">
              <a:lnSpc>
                <a:spcPts val="2791"/>
              </a:lnSpc>
            </a:pPr>
            <a:r>
              <a:rPr lang="en-US" sz="1994" b="true">
                <a:solidFill>
                  <a:srgbClr val="000000"/>
                </a:solidFill>
                <a:latin typeface="Poppins Bold"/>
                <a:ea typeface="Poppins Bold"/>
                <a:cs typeface="Poppins Bold"/>
                <a:sym typeface="Poppins Bold"/>
              </a:rPr>
              <a:t>Penting karena dapat : </a:t>
            </a:r>
          </a:p>
          <a:p>
            <a:pPr algn="l">
              <a:lnSpc>
                <a:spcPts val="2791"/>
              </a:lnSpc>
            </a:pPr>
          </a:p>
          <a:p>
            <a:pPr algn="just" marL="430560" indent="-215280" lvl="1">
              <a:lnSpc>
                <a:spcPts val="2791"/>
              </a:lnSpc>
              <a:buFont typeface="Arial"/>
              <a:buChar char="•"/>
            </a:pPr>
            <a:r>
              <a:rPr lang="en-US" b="true" sz="1994">
                <a:solidFill>
                  <a:srgbClr val="000000"/>
                </a:solidFill>
                <a:latin typeface="Poppins Bold"/>
                <a:ea typeface="Poppins Bold"/>
                <a:cs typeface="Poppins Bold"/>
                <a:sym typeface="Poppins Bold"/>
              </a:rPr>
              <a:t>Meningkatkan Kinerja Komputasi</a:t>
            </a:r>
          </a:p>
          <a:p>
            <a:pPr algn="just">
              <a:lnSpc>
                <a:spcPts val="2791"/>
              </a:lnSpc>
            </a:pPr>
            <a:r>
              <a:rPr lang="en-US" b="true" sz="1994">
                <a:solidFill>
                  <a:srgbClr val="000000"/>
                </a:solidFill>
                <a:latin typeface="Poppins Bold"/>
                <a:ea typeface="Poppins Bold"/>
                <a:cs typeface="Poppins Bold"/>
                <a:sym typeface="Poppins Bold"/>
              </a:rPr>
              <a:t>Prosesor modern seperti Intel Core i9 ribuan kali lebih cepat dibandingkan prosesor awal seperti Intel 4004 (1971)</a:t>
            </a:r>
          </a:p>
          <a:p>
            <a:pPr algn="l">
              <a:lnSpc>
                <a:spcPts val="2791"/>
              </a:lnSpc>
            </a:pPr>
          </a:p>
          <a:p>
            <a:pPr algn="l" marL="430560" indent="-215280" lvl="1">
              <a:lnSpc>
                <a:spcPts val="2791"/>
              </a:lnSpc>
              <a:buFont typeface="Arial"/>
              <a:buChar char="•"/>
            </a:pPr>
            <a:r>
              <a:rPr lang="en-US" b="true" sz="1994">
                <a:solidFill>
                  <a:srgbClr val="000000"/>
                </a:solidFill>
                <a:latin typeface="Poppins Bold"/>
                <a:ea typeface="Poppins Bold"/>
                <a:cs typeface="Poppins Bold"/>
                <a:sym typeface="Poppins Bold"/>
              </a:rPr>
              <a:t>Efisiensi Energi &amp; Ramah Lingkungan</a:t>
            </a:r>
          </a:p>
          <a:p>
            <a:pPr algn="l">
              <a:lnSpc>
                <a:spcPts val="2791"/>
              </a:lnSpc>
            </a:pPr>
            <a:r>
              <a:rPr lang="en-US" b="true" sz="1994">
                <a:solidFill>
                  <a:srgbClr val="000000"/>
                </a:solidFill>
                <a:latin typeface="Poppins Bold"/>
                <a:ea typeface="Poppins Bold"/>
                <a:cs typeface="Poppins Bold"/>
                <a:sym typeface="Poppins Bold"/>
              </a:rPr>
              <a:t>Teknologi prosesor terus berkembang untuk menjadi lebih hemat daya. Sebagai contoh, prosesor dengan transistor 3nm (seperti Intel Meteor Lake) mengonsumsi 40% lebih sedikit daya dibandingkan generasi 10nm</a:t>
            </a:r>
          </a:p>
          <a:p>
            <a:pPr algn="l">
              <a:lnSpc>
                <a:spcPts val="2791"/>
              </a:lnSpc>
            </a:pPr>
          </a:p>
          <a:p>
            <a:pPr algn="l" marL="430560" indent="-215280" lvl="1">
              <a:lnSpc>
                <a:spcPts val="2791"/>
              </a:lnSpc>
              <a:buFont typeface="Arial"/>
              <a:buChar char="•"/>
            </a:pPr>
            <a:r>
              <a:rPr lang="en-US" b="true" sz="1994">
                <a:solidFill>
                  <a:srgbClr val="000000"/>
                </a:solidFill>
                <a:latin typeface="Poppins Bold"/>
                <a:ea typeface="Poppins Bold"/>
                <a:cs typeface="Poppins Bold"/>
                <a:sym typeface="Poppins Bold"/>
              </a:rPr>
              <a:t>Revolusi Perangkat Portable</a:t>
            </a:r>
          </a:p>
          <a:p>
            <a:pPr algn="l">
              <a:lnSpc>
                <a:spcPts val="2791"/>
              </a:lnSpc>
            </a:pPr>
            <a:r>
              <a:rPr lang="en-US" b="true" sz="1994">
                <a:solidFill>
                  <a:srgbClr val="000000"/>
                </a:solidFill>
                <a:latin typeface="Poppins Bold"/>
                <a:ea typeface="Poppins Bold"/>
                <a:cs typeface="Poppins Bold"/>
                <a:sym typeface="Poppins Bold"/>
              </a:rPr>
              <a:t>Kemampuan miniaturisasi prosesor memungkinkan pembuatan chip yang lebih kecil namun lebih kuat. Smartphone sekarang memiliki kinerja yang setara dengan PC berkat desain prosesor modern</a:t>
            </a:r>
          </a:p>
          <a:p>
            <a:pPr algn="l">
              <a:lnSpc>
                <a:spcPts val="2791"/>
              </a:lnSpc>
            </a:pPr>
          </a:p>
          <a:p>
            <a:pPr algn="l" marL="430560" indent="-215280" lvl="1">
              <a:lnSpc>
                <a:spcPts val="2791"/>
              </a:lnSpc>
              <a:buFont typeface="Arial"/>
              <a:buChar char="•"/>
            </a:pPr>
            <a:r>
              <a:rPr lang="en-US" b="true" sz="1994">
                <a:solidFill>
                  <a:srgbClr val="000000"/>
                </a:solidFill>
                <a:latin typeface="Poppins Bold"/>
                <a:ea typeface="Poppins Bold"/>
                <a:cs typeface="Poppins Bold"/>
                <a:sym typeface="Poppins Bold"/>
              </a:rPr>
              <a:t> Mendukung Teknologi Masa Depan</a:t>
            </a:r>
          </a:p>
          <a:p>
            <a:pPr algn="l">
              <a:lnSpc>
                <a:spcPts val="2791"/>
              </a:lnSpc>
            </a:pPr>
            <a:r>
              <a:rPr lang="en-US" b="true" sz="1994">
                <a:solidFill>
                  <a:srgbClr val="000000"/>
                </a:solidFill>
                <a:latin typeface="Poppins Bold"/>
                <a:ea typeface="Poppins Bold"/>
                <a:cs typeface="Poppins Bold"/>
                <a:sym typeface="Poppins Bold"/>
              </a:rPr>
              <a:t>Prosesor multi-core mempercepat pengembangan teknologi seperti AI dan big data. Model AI canggih seperti ChatGPT dapat dilatih lebih cepat berkat kekuatan komputasi prosesor modern. Selain itu, prosesor hemat daya sangat penting untuk perangkat Internet of Things (IoT)</a:t>
            </a:r>
          </a:p>
          <a:p>
            <a:pPr algn="l">
              <a:lnSpc>
                <a:spcPts val="2791"/>
              </a:lnSpc>
            </a:pPr>
          </a:p>
          <a:p>
            <a:pPr algn="l" marL="430560" indent="-215280" lvl="1">
              <a:lnSpc>
                <a:spcPts val="2791"/>
              </a:lnSpc>
              <a:buFont typeface="Arial"/>
              <a:buChar char="•"/>
            </a:pPr>
            <a:r>
              <a:rPr lang="en-US" b="true" sz="1994">
                <a:solidFill>
                  <a:srgbClr val="000000"/>
                </a:solidFill>
                <a:latin typeface="Poppins Bold"/>
                <a:ea typeface="Poppins Bold"/>
                <a:cs typeface="Poppins Bold"/>
                <a:sym typeface="Poppins Bold"/>
              </a:rPr>
              <a:t>Dampak Ekonomi Digital &amp; Industri</a:t>
            </a:r>
          </a:p>
          <a:p>
            <a:pPr algn="l">
              <a:lnSpc>
                <a:spcPts val="2791"/>
              </a:lnSpc>
            </a:pPr>
            <a:r>
              <a:rPr lang="en-US" b="true" sz="1994">
                <a:solidFill>
                  <a:srgbClr val="000000"/>
                </a:solidFill>
                <a:latin typeface="Poppins Bold"/>
                <a:ea typeface="Poppins Bold"/>
                <a:cs typeface="Poppins Bold"/>
                <a:sym typeface="Poppins Bold"/>
              </a:rPr>
              <a:t>Industri semikonduktor diproyeksikan bernilai lebih dari $1 triliun pada tahun 2030. Pertumbuhan ini tidak hanya mendorong inovasi teknologi tetapi juga menciptakan lapangan kerja baru di bidang TI, riset, dan pengembangan.</a:t>
            </a:r>
          </a:p>
          <a:p>
            <a:pPr algn="l">
              <a:lnSpc>
                <a:spcPts val="2791"/>
              </a:lnSpc>
            </a:pPr>
          </a:p>
        </p:txBody>
      </p:sp>
      <p:pic>
        <p:nvPicPr>
          <p:cNvPr name="Picture 13" id="13"/>
          <p:cNvPicPr>
            <a:picLocks noChangeAspect="true"/>
          </p:cNvPicPr>
          <p:nvPr/>
        </p:nvPicPr>
        <p:blipFill>
          <a:blip r:embed="rId4"/>
          <a:srcRect l="0" t="0" r="0" b="0"/>
          <a:stretch>
            <a:fillRect/>
          </a:stretch>
        </p:blipFill>
        <p:spPr>
          <a:xfrm flipH="true" flipV="false" rot="0">
            <a:off x="541697" y="324961"/>
            <a:ext cx="3958208" cy="1899940"/>
          </a:xfrm>
          <a:prstGeom prst="rect">
            <a:avLst/>
          </a:prstGeom>
        </p:spPr>
      </p:pic>
      <p:pic>
        <p:nvPicPr>
          <p:cNvPr name="Picture 14" id="14"/>
          <p:cNvPicPr>
            <a:picLocks noChangeAspect="true"/>
          </p:cNvPicPr>
          <p:nvPr/>
        </p:nvPicPr>
        <p:blipFill>
          <a:blip r:embed="rId4"/>
          <a:srcRect l="0" t="0" r="0" b="0"/>
          <a:stretch>
            <a:fillRect/>
          </a:stretch>
        </p:blipFill>
        <p:spPr>
          <a:xfrm flipH="true" flipV="false" rot="0">
            <a:off x="15247396" y="7331584"/>
            <a:ext cx="3240285" cy="1555337"/>
          </a:xfrm>
          <a:prstGeom prst="rect">
            <a:avLst/>
          </a:prstGeom>
        </p:spPr>
      </p:pic>
      <p:sp>
        <p:nvSpPr>
          <p:cNvPr name="Freeform 15" id="15"/>
          <p:cNvSpPr/>
          <p:nvPr/>
        </p:nvSpPr>
        <p:spPr>
          <a:xfrm flipH="false" flipV="false" rot="0">
            <a:off x="2824553" y="9038887"/>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898347" y="4293879"/>
            <a:ext cx="22247141" cy="3988752"/>
            <a:chOff x="0" y="0"/>
            <a:chExt cx="5302669" cy="950730"/>
          </a:xfrm>
        </p:grpSpPr>
        <p:sp>
          <p:nvSpPr>
            <p:cNvPr name="Freeform 3" id="3"/>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7" id="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329344" y="660436"/>
            <a:ext cx="3518635" cy="3518635"/>
          </a:xfrm>
          <a:custGeom>
            <a:avLst/>
            <a:gdLst/>
            <a:ahLst/>
            <a:cxnLst/>
            <a:rect r="r" b="b" t="t" l="l"/>
            <a:pathLst>
              <a:path h="3518635" w="3518635">
                <a:moveTo>
                  <a:pt x="0" y="0"/>
                </a:moveTo>
                <a:lnTo>
                  <a:pt x="3518635" y="0"/>
                </a:lnTo>
                <a:lnTo>
                  <a:pt x="3518635" y="3518635"/>
                </a:lnTo>
                <a:lnTo>
                  <a:pt x="0" y="3518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765839" y="2062962"/>
            <a:ext cx="10108702" cy="1462438"/>
            <a:chOff x="0" y="0"/>
            <a:chExt cx="2409438" cy="348576"/>
          </a:xfrm>
        </p:grpSpPr>
        <p:sp>
          <p:nvSpPr>
            <p:cNvPr name="Freeform 10" id="10"/>
            <p:cNvSpPr/>
            <p:nvPr/>
          </p:nvSpPr>
          <p:spPr>
            <a:xfrm flipH="false" flipV="false" rot="0">
              <a:off x="0" y="0"/>
              <a:ext cx="2409438" cy="348576"/>
            </a:xfrm>
            <a:custGeom>
              <a:avLst/>
              <a:gdLst/>
              <a:ahLst/>
              <a:cxnLst/>
              <a:rect r="r" b="b" t="t" l="l"/>
              <a:pathLst>
                <a:path h="348576" w="2409438">
                  <a:moveTo>
                    <a:pt x="0" y="0"/>
                  </a:moveTo>
                  <a:lnTo>
                    <a:pt x="2409438" y="0"/>
                  </a:lnTo>
                  <a:lnTo>
                    <a:pt x="2409438" y="348576"/>
                  </a:lnTo>
                  <a:lnTo>
                    <a:pt x="0" y="348576"/>
                  </a:lnTo>
                  <a:close/>
                </a:path>
              </a:pathLst>
            </a:custGeom>
            <a:gradFill rotWithShape="true">
              <a:gsLst>
                <a:gs pos="0">
                  <a:srgbClr val="3428BA">
                    <a:alpha val="100000"/>
                  </a:srgbClr>
                </a:gs>
                <a:gs pos="100000">
                  <a:srgbClr val="5FA2DB">
                    <a:alpha val="100000"/>
                  </a:srgbClr>
                </a:gs>
              </a:gsLst>
              <a:lin ang="0"/>
            </a:gradFill>
          </p:spPr>
        </p:sp>
        <p:sp>
          <p:nvSpPr>
            <p:cNvPr name="TextBox 11" id="11"/>
            <p:cNvSpPr txBox="true"/>
            <p:nvPr/>
          </p:nvSpPr>
          <p:spPr>
            <a:xfrm>
              <a:off x="0" y="-38100"/>
              <a:ext cx="2409438" cy="38667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587893" y="4725392"/>
            <a:ext cx="11528896" cy="3059051"/>
          </a:xfrm>
          <a:prstGeom prst="rect">
            <a:avLst/>
          </a:prstGeom>
        </p:spPr>
        <p:txBody>
          <a:bodyPr anchor="t" rtlCol="false" tIns="0" lIns="0" bIns="0" rIns="0">
            <a:spAutoFit/>
          </a:bodyPr>
          <a:lstStyle/>
          <a:p>
            <a:pPr algn="l">
              <a:lnSpc>
                <a:spcPts val="3065"/>
              </a:lnSpc>
            </a:pPr>
            <a:r>
              <a:rPr lang="en-US" sz="2189" b="true">
                <a:solidFill>
                  <a:srgbClr val="FFFFFF"/>
                </a:solidFill>
                <a:latin typeface="Poppins Bold"/>
                <a:ea typeface="Poppins Bold"/>
                <a:cs typeface="Poppins Bold"/>
                <a:sym typeface="Poppins Bold"/>
              </a:rPr>
              <a:t>1. Percepatan Komputasi yang Revolusioner</a:t>
            </a:r>
          </a:p>
          <a:p>
            <a:pPr algn="l" marL="472806" indent="-236403" lvl="1">
              <a:lnSpc>
                <a:spcPts val="3065"/>
              </a:lnSpc>
              <a:buFont typeface="Arial"/>
              <a:buChar char="•"/>
            </a:pPr>
            <a:r>
              <a:rPr lang="en-US" b="true" sz="2189">
                <a:solidFill>
                  <a:srgbClr val="FFFFFF"/>
                </a:solidFill>
                <a:latin typeface="Poppins Bold"/>
                <a:ea typeface="Poppins Bold"/>
                <a:cs typeface="Poppins Bold"/>
                <a:sym typeface="Poppins Bold"/>
              </a:rPr>
              <a:t>Prosesor Intel Core i9 generasi terkini menawarkan kecepatan hingga 5.8 GHz, 1000x lebih cepat dibanding Intel 4004 (1971)</a:t>
            </a:r>
          </a:p>
          <a:p>
            <a:pPr algn="l" marL="472806" indent="-236403" lvl="1">
              <a:lnSpc>
                <a:spcPts val="3065"/>
              </a:lnSpc>
              <a:buFont typeface="Arial"/>
              <a:buChar char="•"/>
            </a:pPr>
            <a:r>
              <a:rPr lang="en-US" b="true" sz="2189">
                <a:solidFill>
                  <a:srgbClr val="FFFFFF"/>
                </a:solidFill>
                <a:latin typeface="Poppins Bold"/>
                <a:ea typeface="Poppins Bold"/>
                <a:cs typeface="Poppins Bold"/>
                <a:sym typeface="Poppins Bold"/>
              </a:rPr>
              <a:t>Contoh :</a:t>
            </a:r>
          </a:p>
          <a:p>
            <a:pPr algn="l" marL="945613" indent="-315204" lvl="2">
              <a:lnSpc>
                <a:spcPts val="3065"/>
              </a:lnSpc>
              <a:buFont typeface="Arial"/>
              <a:buChar char="⚬"/>
            </a:pPr>
            <a:r>
              <a:rPr lang="en-US" b="true" sz="2189">
                <a:solidFill>
                  <a:srgbClr val="FFFFFF"/>
                </a:solidFill>
                <a:latin typeface="Poppins Bold"/>
                <a:ea typeface="Poppins Bold"/>
                <a:cs typeface="Poppins Bold"/>
                <a:sym typeface="Poppins Bold"/>
              </a:rPr>
              <a:t>Render video 8K yang dulu memakan minggu kini selesai dalam jam</a:t>
            </a:r>
          </a:p>
          <a:p>
            <a:pPr algn="l" marL="945613" indent="-315204" lvl="2">
              <a:lnSpc>
                <a:spcPts val="3065"/>
              </a:lnSpc>
              <a:buFont typeface="Arial"/>
              <a:buChar char="⚬"/>
            </a:pPr>
            <a:r>
              <a:rPr lang="en-US" b="true" sz="2189">
                <a:solidFill>
                  <a:srgbClr val="FFFFFF"/>
                </a:solidFill>
                <a:latin typeface="Poppins Bold"/>
                <a:ea typeface="Poppins Bold"/>
                <a:cs typeface="Poppins Bold"/>
                <a:sym typeface="Poppins Bold"/>
              </a:rPr>
              <a:t>Simulasi ilmiah kompleks yang sebelumnya butuh superkomputer kini bisa dijalankan di workstation biasa</a:t>
            </a:r>
          </a:p>
          <a:p>
            <a:pPr algn="l">
              <a:lnSpc>
                <a:spcPts val="3065"/>
              </a:lnSpc>
              <a:spcBef>
                <a:spcPct val="0"/>
              </a:spcBef>
            </a:pPr>
          </a:p>
        </p:txBody>
      </p:sp>
      <p:sp>
        <p:nvSpPr>
          <p:cNvPr name="Freeform 13" id="13"/>
          <p:cNvSpPr/>
          <p:nvPr/>
        </p:nvSpPr>
        <p:spPr>
          <a:xfrm flipH="false" flipV="false" rot="0">
            <a:off x="-2487975" y="6523313"/>
            <a:ext cx="5794139" cy="5794139"/>
          </a:xfrm>
          <a:custGeom>
            <a:avLst/>
            <a:gdLst/>
            <a:ahLst/>
            <a:cxnLst/>
            <a:rect r="r" b="b" t="t" l="l"/>
            <a:pathLst>
              <a:path h="5794139" w="5794139">
                <a:moveTo>
                  <a:pt x="0" y="0"/>
                </a:moveTo>
                <a:lnTo>
                  <a:pt x="5794139" y="0"/>
                </a:lnTo>
                <a:lnTo>
                  <a:pt x="5794139" y="5794139"/>
                </a:lnTo>
                <a:lnTo>
                  <a:pt x="0" y="5794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3987009" y="604813"/>
            <a:ext cx="9666363" cy="2920588"/>
          </a:xfrm>
          <a:prstGeom prst="rect">
            <a:avLst/>
          </a:prstGeom>
        </p:spPr>
        <p:txBody>
          <a:bodyPr anchor="t" rtlCol="false" tIns="0" lIns="0" bIns="0" rIns="0">
            <a:spAutoFit/>
          </a:bodyPr>
          <a:lstStyle/>
          <a:p>
            <a:pPr algn="ctr">
              <a:lnSpc>
                <a:spcPts val="11747"/>
              </a:lnSpc>
            </a:pPr>
            <a:r>
              <a:rPr lang="en-US" sz="8391">
                <a:solidFill>
                  <a:srgbClr val="3428BA"/>
                </a:solidFill>
                <a:latin typeface="Anton"/>
                <a:ea typeface="Anton"/>
                <a:cs typeface="Anton"/>
                <a:sym typeface="Anton"/>
              </a:rPr>
              <a:t>DAMPAK EVOLUSI</a:t>
            </a:r>
          </a:p>
          <a:p>
            <a:pPr algn="ctr">
              <a:lnSpc>
                <a:spcPts val="11747"/>
              </a:lnSpc>
              <a:spcBef>
                <a:spcPct val="0"/>
              </a:spcBef>
            </a:pPr>
            <a:r>
              <a:rPr lang="en-US" sz="8391">
                <a:solidFill>
                  <a:srgbClr val="FFFFFF"/>
                </a:solidFill>
                <a:latin typeface="Anton"/>
                <a:ea typeface="Anton"/>
                <a:cs typeface="Anton"/>
                <a:sym typeface="Anton"/>
              </a:rPr>
              <a:t>PROCESSOR INTEL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79000"/>
          </a:blip>
          <a:srcRect l="0" t="0" r="0" b="0"/>
          <a:stretch>
            <a:fillRect/>
          </a:stretch>
        </p:blipFill>
        <p:spPr>
          <a:xfrm flipH="false" flipV="false" rot="0">
            <a:off x="8462635" y="8201963"/>
            <a:ext cx="6345371" cy="2125699"/>
          </a:xfrm>
          <a:prstGeom prst="rect">
            <a:avLst/>
          </a:prstGeom>
        </p:spPr>
      </p:pic>
      <p:sp>
        <p:nvSpPr>
          <p:cNvPr name="AutoShape 4" id="4"/>
          <p:cNvSpPr/>
          <p:nvPr/>
        </p:nvSpPr>
        <p:spPr>
          <a:xfrm>
            <a:off x="423309" y="394068"/>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5" id="5"/>
          <p:cNvGrpSpPr/>
          <p:nvPr/>
        </p:nvGrpSpPr>
        <p:grpSpPr>
          <a:xfrm rot="0">
            <a:off x="14268488" y="-276452"/>
            <a:ext cx="5077990" cy="50779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090098" y="1898919"/>
            <a:ext cx="5435815" cy="5805239"/>
          </a:xfrm>
          <a:custGeom>
            <a:avLst/>
            <a:gdLst/>
            <a:ahLst/>
            <a:cxnLst/>
            <a:rect r="r" b="b" t="t" l="l"/>
            <a:pathLst>
              <a:path h="5805239" w="5435815">
                <a:moveTo>
                  <a:pt x="0" y="0"/>
                </a:moveTo>
                <a:lnTo>
                  <a:pt x="5435815" y="0"/>
                </a:lnTo>
                <a:lnTo>
                  <a:pt x="5435815" y="5805239"/>
                </a:lnTo>
                <a:lnTo>
                  <a:pt x="0" y="5805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48113" y="578970"/>
            <a:ext cx="11455426" cy="9536051"/>
          </a:xfrm>
          <a:prstGeom prst="rect">
            <a:avLst/>
          </a:prstGeom>
        </p:spPr>
        <p:txBody>
          <a:bodyPr anchor="t" rtlCol="false" tIns="0" lIns="0" bIns="0" rIns="0">
            <a:spAutoFit/>
          </a:bodyPr>
          <a:lstStyle/>
          <a:p>
            <a:pPr algn="just">
              <a:lnSpc>
                <a:spcPts val="3065"/>
              </a:lnSpc>
            </a:pPr>
            <a:r>
              <a:rPr lang="en-US" sz="2189" b="true">
                <a:solidFill>
                  <a:srgbClr val="000000"/>
                </a:solidFill>
                <a:latin typeface="Poppins Bold"/>
                <a:ea typeface="Poppins Bold"/>
                <a:cs typeface="Poppins Bold"/>
                <a:sym typeface="Poppins Bold"/>
              </a:rPr>
              <a:t>2. Efisiensi Energi yang Mengubah Pola Konsumsi</a:t>
            </a:r>
          </a:p>
          <a:p>
            <a:pPr algn="just" marL="472806" indent="-236403" lvl="1">
              <a:lnSpc>
                <a:spcPts val="3065"/>
              </a:lnSpc>
              <a:buFont typeface="Arial"/>
              <a:buChar char="•"/>
            </a:pPr>
            <a:r>
              <a:rPr lang="en-US" b="true" sz="2189">
                <a:solidFill>
                  <a:srgbClr val="000000"/>
                </a:solidFill>
                <a:latin typeface="Poppins Bold"/>
                <a:ea typeface="Poppins Bold"/>
                <a:cs typeface="Poppins Bold"/>
                <a:sym typeface="Poppins Bold"/>
              </a:rPr>
              <a:t>Prosesor Intel 7nm menghemat 40-50% daya dibanding generasi 14nm</a:t>
            </a:r>
          </a:p>
          <a:p>
            <a:pPr algn="just" marL="472806" indent="-236403" lvl="1">
              <a:lnSpc>
                <a:spcPts val="3065"/>
              </a:lnSpc>
              <a:buFont typeface="Arial"/>
              <a:buChar char="•"/>
            </a:pPr>
            <a:r>
              <a:rPr lang="en-US" b="true" sz="2189">
                <a:solidFill>
                  <a:srgbClr val="000000"/>
                </a:solidFill>
                <a:latin typeface="Poppins Bold"/>
                <a:ea typeface="Poppins Bold"/>
                <a:cs typeface="Poppins Bold"/>
                <a:sym typeface="Poppins Bold"/>
              </a:rPr>
              <a:t>Dampak :</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Pusat data global mengurangi konsumsi energi hingga 30%</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Perangkat IoT bisa beroperasi bertahun-tahun dengan baterai kecil</a:t>
            </a:r>
          </a:p>
          <a:p>
            <a:pPr algn="just">
              <a:lnSpc>
                <a:spcPts val="3065"/>
              </a:lnSpc>
            </a:pPr>
          </a:p>
          <a:p>
            <a:pPr algn="just">
              <a:lnSpc>
                <a:spcPts val="3065"/>
              </a:lnSpc>
            </a:pPr>
            <a:r>
              <a:rPr lang="en-US" sz="2189" b="true">
                <a:solidFill>
                  <a:srgbClr val="000000"/>
                </a:solidFill>
                <a:latin typeface="Poppins Bold"/>
                <a:ea typeface="Poppins Bold"/>
                <a:cs typeface="Poppins Bold"/>
                <a:sym typeface="Poppins Bold"/>
              </a:rPr>
              <a:t>3. Demokratisasi Komputasi Kuat</a:t>
            </a:r>
          </a:p>
          <a:p>
            <a:pPr algn="just" marL="472806" indent="-236403" lvl="1">
              <a:lnSpc>
                <a:spcPts val="3065"/>
              </a:lnSpc>
              <a:buFont typeface="Arial"/>
              <a:buChar char="•"/>
            </a:pPr>
            <a:r>
              <a:rPr lang="en-US" b="true" sz="2189">
                <a:solidFill>
                  <a:srgbClr val="000000"/>
                </a:solidFill>
                <a:latin typeface="Poppins Bold"/>
                <a:ea typeface="Poppins Bold"/>
                <a:cs typeface="Poppins Bold"/>
                <a:sym typeface="Poppins Bold"/>
              </a:rPr>
              <a:t>Miniaturisasi memungkinkan:</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Smartphone dengan performa setara PC mid-range</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Laptop tipis dengan daya komputasi workstation</a:t>
            </a:r>
          </a:p>
          <a:p>
            <a:pPr algn="just" marL="472806" indent="-236403" lvl="1">
              <a:lnSpc>
                <a:spcPts val="3065"/>
              </a:lnSpc>
              <a:buFont typeface="Arial"/>
              <a:buChar char="•"/>
            </a:pPr>
            <a:r>
              <a:rPr lang="en-US" b="true" sz="2189">
                <a:solidFill>
                  <a:srgbClr val="000000"/>
                </a:solidFill>
                <a:latin typeface="Poppins Bold"/>
                <a:ea typeface="Poppins Bold"/>
                <a:cs typeface="Poppins Bold"/>
                <a:sym typeface="Poppins Bold"/>
              </a:rPr>
              <a:t>Contoh: Intel Evo membawa performa tinggi ke perangkat ultraportable</a:t>
            </a:r>
          </a:p>
          <a:p>
            <a:pPr algn="just">
              <a:lnSpc>
                <a:spcPts val="3065"/>
              </a:lnSpc>
            </a:pPr>
          </a:p>
          <a:p>
            <a:pPr algn="just">
              <a:lnSpc>
                <a:spcPts val="3065"/>
              </a:lnSpc>
            </a:pPr>
            <a:r>
              <a:rPr lang="en-US" sz="2189" b="true">
                <a:solidFill>
                  <a:srgbClr val="000000"/>
                </a:solidFill>
                <a:latin typeface="Poppins Bold"/>
                <a:ea typeface="Poppins Bold"/>
                <a:cs typeface="Poppins Bold"/>
                <a:sym typeface="Poppins Bold"/>
              </a:rPr>
              <a:t>4. Akselerasi Inovasi Teknologi</a:t>
            </a:r>
          </a:p>
          <a:p>
            <a:pPr algn="just" marL="472806" indent="-236403" lvl="1">
              <a:lnSpc>
                <a:spcPts val="3065"/>
              </a:lnSpc>
              <a:buFont typeface="Arial"/>
              <a:buChar char="•"/>
            </a:pPr>
            <a:r>
              <a:rPr lang="en-US" b="true" sz="2189">
                <a:solidFill>
                  <a:srgbClr val="000000"/>
                </a:solidFill>
                <a:latin typeface="Poppins Bold"/>
                <a:ea typeface="Poppins Bold"/>
                <a:cs typeface="Poppins Bold"/>
                <a:sym typeface="Poppins Bold"/>
              </a:rPr>
              <a:t>Dukungan untuk:</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AI/ML melalui instruksi khusus seperti AVX-512</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Komputasi kuantum dengan chip kontrol cryogenic</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Grafis real-time dengan integrasi Xe architecture</a:t>
            </a:r>
          </a:p>
          <a:p>
            <a:pPr algn="just">
              <a:lnSpc>
                <a:spcPts val="3065"/>
              </a:lnSpc>
            </a:pPr>
          </a:p>
          <a:p>
            <a:pPr algn="just">
              <a:lnSpc>
                <a:spcPts val="3065"/>
              </a:lnSpc>
            </a:pPr>
            <a:r>
              <a:rPr lang="en-US" sz="2189" b="true">
                <a:solidFill>
                  <a:srgbClr val="000000"/>
                </a:solidFill>
                <a:latin typeface="Poppins Bold"/>
                <a:ea typeface="Poppins Bold"/>
                <a:cs typeface="Poppins Bold"/>
                <a:sym typeface="Poppins Bold"/>
              </a:rPr>
              <a:t>5. Transformasi Industri Global</a:t>
            </a:r>
          </a:p>
          <a:p>
            <a:pPr algn="just" marL="472806" indent="-236403" lvl="1">
              <a:lnSpc>
                <a:spcPts val="3065"/>
              </a:lnSpc>
              <a:buFont typeface="Arial"/>
              <a:buChar char="•"/>
            </a:pPr>
            <a:r>
              <a:rPr lang="en-US" b="true" sz="2189">
                <a:solidFill>
                  <a:srgbClr val="000000"/>
                </a:solidFill>
                <a:latin typeface="Poppins Bold"/>
                <a:ea typeface="Poppins Bold"/>
                <a:cs typeface="Poppins Bold"/>
                <a:sym typeface="Poppins Bold"/>
              </a:rPr>
              <a:t>Ekosistem bernilai $500 miliar terbangun sekitar arsitektur Intel</a:t>
            </a:r>
          </a:p>
          <a:p>
            <a:pPr algn="just" marL="472806" indent="-236403" lvl="1">
              <a:lnSpc>
                <a:spcPts val="3065"/>
              </a:lnSpc>
              <a:buFont typeface="Arial"/>
              <a:buChar char="•"/>
            </a:pPr>
            <a:r>
              <a:rPr lang="en-US" b="true" sz="2189">
                <a:solidFill>
                  <a:srgbClr val="000000"/>
                </a:solidFill>
                <a:latin typeface="Poppins Bold"/>
                <a:ea typeface="Poppins Bold"/>
                <a:cs typeface="Poppins Bold"/>
                <a:sym typeface="Poppins Bold"/>
              </a:rPr>
              <a:t>Menciptakan:</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10+ juta pekerjaan TI global</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Rantai pasokan semikonduktor yang kompleks</a:t>
            </a:r>
          </a:p>
          <a:p>
            <a:pPr algn="just" marL="945613" indent="-315204" lvl="2">
              <a:lnSpc>
                <a:spcPts val="3065"/>
              </a:lnSpc>
              <a:buFont typeface="Arial"/>
              <a:buChar char="⚬"/>
            </a:pPr>
            <a:r>
              <a:rPr lang="en-US" b="true" sz="2189">
                <a:solidFill>
                  <a:srgbClr val="000000"/>
                </a:solidFill>
                <a:latin typeface="Poppins Bold"/>
                <a:ea typeface="Poppins Bold"/>
                <a:cs typeface="Poppins Bold"/>
                <a:sym typeface="Poppins Bold"/>
              </a:rPr>
              <a:t>Standar industri baru dalam komputasi</a:t>
            </a:r>
          </a:p>
          <a:p>
            <a:pPr algn="just">
              <a:lnSpc>
                <a:spcPts val="3065"/>
              </a:lnSpc>
              <a:spcBef>
                <a:spcPct val="0"/>
              </a:spcBef>
            </a:pPr>
          </a:p>
        </p:txBody>
      </p:sp>
      <p:sp>
        <p:nvSpPr>
          <p:cNvPr name="Freeform 10" id="10"/>
          <p:cNvSpPr/>
          <p:nvPr/>
        </p:nvSpPr>
        <p:spPr>
          <a:xfrm flipH="false" flipV="false" rot="0">
            <a:off x="809287" y="9464273"/>
            <a:ext cx="438826" cy="438826"/>
          </a:xfrm>
          <a:custGeom>
            <a:avLst/>
            <a:gdLst/>
            <a:ahLst/>
            <a:cxnLst/>
            <a:rect r="r" b="b" t="t" l="l"/>
            <a:pathLst>
              <a:path h="438826" w="438826">
                <a:moveTo>
                  <a:pt x="0" y="0"/>
                </a:moveTo>
                <a:lnTo>
                  <a:pt x="438826" y="0"/>
                </a:lnTo>
                <a:lnTo>
                  <a:pt x="438826" y="438825"/>
                </a:lnTo>
                <a:lnTo>
                  <a:pt x="0" y="4388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548"/>
            <a:ext cx="22247141" cy="3988752"/>
            <a:chOff x="0" y="0"/>
            <a:chExt cx="5302669" cy="950730"/>
          </a:xfrm>
        </p:grpSpPr>
        <p:sp>
          <p:nvSpPr>
            <p:cNvPr name="Freeform 4" id="4"/>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82721"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499423" y="1600925"/>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433707" y="5575858"/>
            <a:ext cx="8592580" cy="2438770"/>
          </a:xfrm>
          <a:prstGeom prst="rect">
            <a:avLst/>
          </a:prstGeom>
        </p:spPr>
        <p:txBody>
          <a:bodyPr anchor="t" rtlCol="false" tIns="0" lIns="0" bIns="0" rIns="0">
            <a:spAutoFit/>
          </a:bodyPr>
          <a:lstStyle/>
          <a:p>
            <a:pPr algn="l">
              <a:lnSpc>
                <a:spcPts val="19929"/>
              </a:lnSpc>
              <a:spcBef>
                <a:spcPct val="0"/>
              </a:spcBef>
            </a:pPr>
            <a:r>
              <a:rPr lang="en-US" sz="14235">
                <a:solidFill>
                  <a:srgbClr val="FFFFFF"/>
                </a:solidFill>
                <a:latin typeface="Anton"/>
                <a:ea typeface="Anton"/>
                <a:cs typeface="Anton"/>
                <a:sym typeface="Anton"/>
              </a:rPr>
              <a:t>THANK YOU!</a:t>
            </a:r>
          </a:p>
        </p:txBody>
      </p:sp>
      <p:sp>
        <p:nvSpPr>
          <p:cNvPr name="Freeform 13" id="13"/>
          <p:cNvSpPr/>
          <p:nvPr/>
        </p:nvSpPr>
        <p:spPr>
          <a:xfrm flipH="false" flipV="false" rot="0">
            <a:off x="14664725" y="5852083"/>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DAGk5IXAQNk</dc:identifier>
  <dcterms:modified xsi:type="dcterms:W3CDTF">2011-08-01T06:04:30Z</dcterms:modified>
  <cp:revision>1</cp:revision>
  <dc:title>EVOLUSI TEKNOLOGI</dc:title>
</cp:coreProperties>
</file>